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handoutMasterIdLst>
    <p:handoutMasterId r:id="rId9"/>
  </p:handoutMasterIdLst>
  <p:sldIdLst>
    <p:sldId id="303" r:id="rId2"/>
    <p:sldId id="1130" r:id="rId3"/>
    <p:sldId id="1129" r:id="rId4"/>
    <p:sldId id="1132" r:id="rId5"/>
    <p:sldId id="1134" r:id="rId6"/>
    <p:sldId id="1127" r:id="rId7"/>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33">
          <p15:clr>
            <a:srgbClr val="A4A3A4"/>
          </p15:clr>
        </p15:guide>
        <p15:guide id="2" pos="2888">
          <p15:clr>
            <a:srgbClr val="A4A3A4"/>
          </p15:clr>
        </p15:guide>
      </p15:sldGuideLst>
    </p:ext>
    <p:ext uri="{2D200454-40CA-4A62-9FC3-DE9A4176ACB9}">
      <p15:notesGuideLst xmlns:p15="http://schemas.microsoft.com/office/powerpoint/2012/main">
        <p15:guide id="1" orient="horz" pos="3088">
          <p15:clr>
            <a:srgbClr val="A4A3A4"/>
          </p15:clr>
        </p15:guide>
        <p15:guide id="2" pos="214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58" autoAdjust="0"/>
    <p:restoredTop sz="94973" autoAdjust="0"/>
  </p:normalViewPr>
  <p:slideViewPr>
    <p:cSldViewPr snapToGrid="0">
      <p:cViewPr varScale="1">
        <p:scale>
          <a:sx n="99" d="100"/>
          <a:sy n="99" d="100"/>
        </p:scale>
        <p:origin x="36" y="48"/>
      </p:cViewPr>
      <p:guideLst>
        <p:guide orient="horz" pos="2133"/>
        <p:guide pos="2888"/>
      </p:guideLst>
    </p:cSldViewPr>
  </p:slideViewPr>
  <p:notesTextViewPr>
    <p:cViewPr>
      <p:scale>
        <a:sx n="1" d="1"/>
        <a:sy n="1" d="1"/>
      </p:scale>
      <p:origin x="0" y="0"/>
    </p:cViewPr>
  </p:notesTextViewPr>
  <p:notesViewPr>
    <p:cSldViewPr snapToGrid="0">
      <p:cViewPr>
        <p:scale>
          <a:sx n="200" d="100"/>
          <a:sy n="200" d="100"/>
        </p:scale>
        <p:origin x="168" y="-3942"/>
      </p:cViewPr>
      <p:guideLst>
        <p:guide orient="horz" pos="3088"/>
        <p:guide pos="214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t>9/9/2025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43089DC-F83A-406C-9953-2B0B90139739}"/>
              </a:ext>
            </a:extLst>
          </p:cNvPr>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8E6F58B-365E-42B9-9FAC-DB197C78238E}"/>
              </a:ext>
            </a:extLst>
          </p:cNvPr>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fld id="{41577B36-3C10-48BC-8EAC-E8A804770217}" type="datetimeFigureOut">
              <a:rPr lang="en-GB" smtClean="0"/>
              <a:t>09/09/2025</a:t>
            </a:fld>
            <a:endParaRPr lang="en-GB"/>
          </a:p>
        </p:txBody>
      </p:sp>
      <p:sp>
        <p:nvSpPr>
          <p:cNvPr id="4" name="Slide Image Placeholder 3">
            <a:extLst>
              <a:ext uri="{FF2B5EF4-FFF2-40B4-BE49-F238E27FC236}">
                <a16:creationId xmlns:a16="http://schemas.microsoft.com/office/drawing/2014/main" id="{D12B519B-ED5F-4424-9941-5B5CC579CA27}"/>
              </a:ext>
            </a:extLst>
          </p:cNvPr>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a:extLst>
              <a:ext uri="{FF2B5EF4-FFF2-40B4-BE49-F238E27FC236}">
                <a16:creationId xmlns:a16="http://schemas.microsoft.com/office/drawing/2014/main" id="{BA191444-6AD0-4304-8162-226125C7C6F4}"/>
              </a:ext>
            </a:extLst>
          </p:cNvPr>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F7742F78-83EB-4078-B06A-F05CB64264AD}"/>
              </a:ext>
            </a:extLst>
          </p:cNvPr>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a:extLst>
              <a:ext uri="{FF2B5EF4-FFF2-40B4-BE49-F238E27FC236}">
                <a16:creationId xmlns:a16="http://schemas.microsoft.com/office/drawing/2014/main" id="{46D47A23-0973-48CC-830F-6C1F8854B3E7}"/>
              </a:ext>
            </a:extLst>
          </p:cNvPr>
          <p:cNvSpPr>
            <a:spLocks noGrp="1"/>
          </p:cNvSpPr>
          <p:nvPr>
            <p:ph type="sldNum" sz="quarter" idx="5"/>
          </p:nvPr>
        </p:nvSpPr>
        <p:spPr>
          <a:xfrm>
            <a:off x="3849688" y="9429750"/>
            <a:ext cx="2946400" cy="498475"/>
          </a:xfrm>
          <a:prstGeom prst="rect">
            <a:avLst/>
          </a:prstGeom>
        </p:spPr>
        <p:txBody>
          <a:bodyPr vert="horz" lIns="91440" tIns="45720" rIns="91440" bIns="45720" rtlCol="0" anchor="b"/>
          <a:lstStyle>
            <a:lvl1pPr algn="r">
              <a:defRPr sz="1200"/>
            </a:lvl1pPr>
          </a:lstStyle>
          <a:p>
            <a:fld id="{E8A6CD2C-A2A9-4D72-B0A8-7202530CD113}" type="slidenum">
              <a:rPr lang="en-GB" smtClean="0"/>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5"/>
          </p:nvPr>
        </p:nvSpPr>
        <p:spPr/>
        <p:txBody>
          <a:bodyPr/>
          <a:lstStyle/>
          <a:p>
            <a:fld id="{E8A6CD2C-A2A9-4D72-B0A8-7202530CD113}" type="slidenum">
              <a:rPr lang="en-GB" smtClean="0"/>
              <a:t>3</a:t>
            </a:fld>
            <a:endParaRPr lang="en-GB"/>
          </a:p>
        </p:txBody>
      </p:sp>
    </p:spTree>
    <p:extLst>
      <p:ext uri="{BB962C8B-B14F-4D97-AF65-F5344CB8AC3E}">
        <p14:creationId xmlns:p14="http://schemas.microsoft.com/office/powerpoint/2010/main" val="4073902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5"/>
          </p:nvPr>
        </p:nvSpPr>
        <p:spPr/>
        <p:txBody>
          <a:bodyPr/>
          <a:lstStyle/>
          <a:p>
            <a:fld id="{E8A6CD2C-A2A9-4D72-B0A8-7202530CD113}" type="slidenum">
              <a:rPr lang="en-GB" smtClean="0"/>
              <a:t>4</a:t>
            </a:fld>
            <a:endParaRPr lang="en-GB"/>
          </a:p>
        </p:txBody>
      </p:sp>
    </p:spTree>
    <p:extLst>
      <p:ext uri="{BB962C8B-B14F-4D97-AF65-F5344CB8AC3E}">
        <p14:creationId xmlns:p14="http://schemas.microsoft.com/office/powerpoint/2010/main" val="2929482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5"/>
          </p:nvPr>
        </p:nvSpPr>
        <p:spPr/>
        <p:txBody>
          <a:bodyPr/>
          <a:lstStyle/>
          <a:p>
            <a:fld id="{E8A6CD2C-A2A9-4D72-B0A8-7202530CD113}" type="slidenum">
              <a:rPr lang="en-GB" smtClean="0"/>
              <a:t>5</a:t>
            </a:fld>
            <a:endParaRPr lang="en-GB"/>
          </a:p>
        </p:txBody>
      </p:sp>
    </p:spTree>
    <p:extLst>
      <p:ext uri="{BB962C8B-B14F-4D97-AF65-F5344CB8AC3E}">
        <p14:creationId xmlns:p14="http://schemas.microsoft.com/office/powerpoint/2010/main" val="4067102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6</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1056208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indent="0" algn="r" defTabSz="914400" rtl="0" eaLnBrk="1" fontAlgn="base" latinLnBrk="0" hangingPunct="1">
              <a:lnSpc>
                <a:spcPct val="100000"/>
              </a:lnSpc>
              <a:spcBef>
                <a:spcPct val="50000"/>
              </a:spcBef>
              <a:spcAft>
                <a:spcPct val="0"/>
              </a:spcAft>
              <a:buClrTx/>
              <a:buSzTx/>
              <a:buFontTx/>
              <a:buNone/>
              <a:defRPr/>
            </a:pPr>
            <a:r>
              <a:rPr lang="de-DE" sz="1400" b="1" dirty="0">
                <a:effectLst/>
              </a:rPr>
              <a:t>S2-2</a:t>
            </a:r>
            <a:r>
              <a:rPr lang="en-US" altLang="zh-CN" sz="1400" b="1" dirty="0">
                <a:effectLst/>
              </a:rPr>
              <a:t>50xxxx</a:t>
            </a:r>
            <a:endParaRPr lang="en-US" sz="1400" b="1" dirty="0">
              <a:solidFill>
                <a:schemeClr val="bg2"/>
              </a:solidFill>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p:cNvSpPr txBox="1">
            <a:spLocks noChangeArrowheads="1"/>
          </p:cNvSpPr>
          <p:nvPr userDrawn="1"/>
        </p:nvSpPr>
        <p:spPr bwMode="auto">
          <a:xfrm>
            <a:off x="280866" y="225848"/>
            <a:ext cx="58102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de-DE" sz="1400" b="1" dirty="0">
                <a:latin typeface="Arial "/>
                <a:ea typeface="+mn-ea"/>
              </a:rPr>
              <a:t>3GPP TSG SA Meeting #109</a:t>
            </a:r>
          </a:p>
          <a:p>
            <a:pPr>
              <a:defRPr/>
            </a:pPr>
            <a:r>
              <a:rPr lang="de-DE" sz="1400" b="1" dirty="0">
                <a:latin typeface="Arial "/>
                <a:ea typeface="+mn-ea"/>
              </a:rPr>
              <a:t>16</a:t>
            </a:r>
            <a:r>
              <a:rPr lang="de-DE" sz="1400" b="1" baseline="0" dirty="0">
                <a:latin typeface="Arial "/>
                <a:ea typeface="+mn-ea"/>
              </a:rPr>
              <a:t> </a:t>
            </a:r>
            <a:r>
              <a:rPr lang="de-DE" sz="1400" b="1" dirty="0">
                <a:latin typeface="Arial "/>
                <a:ea typeface="+mn-ea"/>
              </a:rPr>
              <a:t>– 19 September 2025, Beijing, China</a:t>
            </a:r>
            <a:endParaRPr lang="sv-SE" altLang="en-US" sz="1400" b="1" dirty="0">
              <a:latin typeface="Arial "/>
              <a:ea typeface="+mn-ea"/>
            </a:endParaRPr>
          </a:p>
        </p:txBody>
      </p:sp>
      <p:sp>
        <p:nvSpPr>
          <p:cNvPr id="4" name="文本框 3"/>
          <p:cNvSpPr txBox="1"/>
          <p:nvPr userDrawn="1"/>
        </p:nvSpPr>
        <p:spPr>
          <a:xfrm>
            <a:off x="8107680" y="6567805"/>
            <a:ext cx="3048000" cy="245110"/>
          </a:xfrm>
          <a:prstGeom prst="rect">
            <a:avLst/>
          </a:prstGeom>
          <a:noFill/>
        </p:spPr>
        <p:txBody>
          <a:bodyPr wrap="square" rtlCol="0">
            <a:spAutoFit/>
          </a:bodyPr>
          <a:lstStyle/>
          <a:p>
            <a:endParaRPr lang="zh-CN" altLang="en-US"/>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indent="0" algn="r" defTabSz="914400" rtl="0" eaLnBrk="1" fontAlgn="base" latinLnBrk="0" hangingPunct="1">
              <a:lnSpc>
                <a:spcPct val="100000"/>
              </a:lnSpc>
              <a:spcBef>
                <a:spcPct val="50000"/>
              </a:spcBef>
              <a:spcAft>
                <a:spcPct val="0"/>
              </a:spcAft>
              <a:buClrTx/>
              <a:buSzTx/>
              <a:buFontTx/>
              <a:buNone/>
              <a:defRPr/>
            </a:pPr>
            <a:r>
              <a:rPr lang="de-DE" sz="1400" b="1" dirty="0">
                <a:effectLst/>
              </a:rPr>
              <a:t>S2-2</a:t>
            </a:r>
            <a:r>
              <a:rPr lang="en-US" sz="1400" b="1" dirty="0">
                <a:effectLst/>
              </a:rPr>
              <a:t>409351</a:t>
            </a:r>
            <a:endParaRPr lang="en-US" sz="1400" b="1" dirty="0">
              <a:solidFill>
                <a:schemeClr val="bg2"/>
              </a:solidFill>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p:cNvSpPr txBox="1">
            <a:spLocks noChangeArrowheads="1"/>
          </p:cNvSpPr>
          <p:nvPr userDrawn="1"/>
        </p:nvSpPr>
        <p:spPr bwMode="auto">
          <a:xfrm>
            <a:off x="298450" y="85317"/>
            <a:ext cx="581025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panose="020B0604020202020204"/>
            </a:endParaRPr>
          </a:p>
          <a:p>
            <a:r>
              <a:rPr lang="de-DE" altLang="ko-KR" sz="1400" b="1" kern="1200" dirty="0">
                <a:solidFill>
                  <a:schemeClr val="tx1"/>
                </a:solidFill>
                <a:latin typeface="+mn-lt"/>
                <a:ea typeface="+mn-ea"/>
                <a:cs typeface="Arial" panose="020B0604020202020204" pitchFamily="34" charset="0"/>
              </a:rPr>
              <a:t>3GPP TSG SA WG2 Meeting #1</a:t>
            </a:r>
            <a:r>
              <a:rPr lang="en-US" sz="1400" b="1" kern="1200" dirty="0">
                <a:solidFill>
                  <a:schemeClr val="tx1"/>
                </a:solidFill>
                <a:latin typeface="+mn-lt"/>
                <a:ea typeface="+mn-ea"/>
                <a:cs typeface="Arial" panose="020B0604020202020204" pitchFamily="34" charset="0"/>
              </a:rPr>
              <a:t>64</a:t>
            </a:r>
            <a:endParaRPr lang="de-DE" altLang="ko-KR" sz="1400" b="1" kern="1200" dirty="0">
              <a:solidFill>
                <a:schemeClr val="tx1"/>
              </a:solidFill>
              <a:latin typeface="+mn-lt"/>
              <a:ea typeface="+mn-ea"/>
              <a:cs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defRPr/>
            </a:pPr>
            <a:r>
              <a:rPr lang="en-US" altLang="zh-CN" sz="1400" b="1" kern="1200" dirty="0">
                <a:solidFill>
                  <a:schemeClr val="tx1"/>
                </a:solidFill>
                <a:latin typeface="+mn-lt"/>
                <a:ea typeface="+mn-ea"/>
                <a:cs typeface="Arial" panose="020B0604020202020204" pitchFamily="34" charset="0"/>
              </a:rPr>
              <a:t>Maastricht, Netherlands, 19 - 23 August, 2024</a:t>
            </a:r>
          </a:p>
        </p:txBody>
      </p:sp>
      <p:sp>
        <p:nvSpPr>
          <p:cNvPr id="4" name="文本框 3"/>
          <p:cNvSpPr txBox="1"/>
          <p:nvPr userDrawn="1"/>
        </p:nvSpPr>
        <p:spPr>
          <a:xfrm>
            <a:off x="8107680" y="6567805"/>
            <a:ext cx="3048000" cy="245110"/>
          </a:xfrm>
          <a:prstGeom prst="rect">
            <a:avLst/>
          </a:prstGeom>
          <a:noFill/>
        </p:spPr>
        <p:txBody>
          <a:bodyPr wrap="square" rtlCol="0">
            <a:spAutoFit/>
          </a:bodyPr>
          <a:lstStyle/>
          <a:p>
            <a:endParaRPr lang="zh-CN" alt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endParaRPr lang="en-US" altLang="en-GB" sz="800" dirty="0"/>
          </a:p>
        </p:txBody>
      </p:sp>
      <p:pic>
        <p:nvPicPr>
          <p:cNvPr id="1033" name="Picture 10" descr="3GPP_TM_RD.jpg"/>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userDrawn="1"/>
        </p:nvSpPr>
        <p:spPr>
          <a:xfrm>
            <a:off x="590550" y="6439694"/>
            <a:ext cx="5473170" cy="242887"/>
          </a:xfrm>
          <a:prstGeom prst="rect">
            <a:avLst/>
          </a:prstGeom>
          <a:noFill/>
        </p:spPr>
        <p:txBody>
          <a:bodyPr anchor="ctr">
            <a:normAutofit fontScale="87500" lnSpcReduction="10000"/>
          </a:bodyPr>
          <a:lstStyle/>
          <a:p>
            <a:pPr marL="0" marR="0" algn="l" defTabSz="914400" rtl="0" eaLnBrk="0" fontAlgn="base" latinLnBrk="0" hangingPunct="0">
              <a:lnSpc>
                <a:spcPct val="100000"/>
              </a:lnSpc>
              <a:buClrTx/>
              <a:buSzTx/>
              <a:buFontTx/>
              <a:buNone/>
              <a:defRPr/>
            </a:pPr>
            <a:r>
              <a:rPr lang="en-US" altLang="de-DE" sz="1300" dirty="0">
                <a:solidFill>
                  <a:schemeClr val="bg1"/>
                </a:solidFill>
                <a:latin typeface="+mn-lt"/>
              </a:rPr>
              <a:t>3GPP TSG SA Meeting #109 16 – 19 September 2025, Beijing, China</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656" r:id="rId6"/>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9"/>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file:///D:\Users\11131741\Downloads\Docs\S2-2507946.zip" TargetMode="External"/><Relationship Id="rId3" Type="http://schemas.openxmlformats.org/officeDocument/2006/relationships/hyperlink" Target="file:///D:\Users\11131741\Downloads\Docs\S2-2506438.zip" TargetMode="External"/><Relationship Id="rId7" Type="http://schemas.openxmlformats.org/officeDocument/2006/relationships/hyperlink" Target="file:///D:\Users\11131741\Downloads\Docs\S2-2507904.zip"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file:///D:\Users\11131741\Downloads\Docs\S2-2506446.zip" TargetMode="External"/><Relationship Id="rId5" Type="http://schemas.openxmlformats.org/officeDocument/2006/relationships/hyperlink" Target="file:///D:\Users\11131741\Downloads\Docs\S2-2507947.zip" TargetMode="External"/><Relationship Id="rId4" Type="http://schemas.openxmlformats.org/officeDocument/2006/relationships/hyperlink" Target="file:///D:\Users\11131741\Downloads\Docs\S2-2507903.zip" TargetMode="External"/><Relationship Id="rId9" Type="http://schemas.openxmlformats.org/officeDocument/2006/relationships/hyperlink" Target="file:///D:\Users\11131741\Downloads\Docs\S2-2508108.zip"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notesSlide" Target="../notesSlides/notesSlide2.xml"/><Relationship Id="rId7" Type="http://schemas.openxmlformats.org/officeDocument/2006/relationships/package" Target="../embeddings/Microsoft_Visio_Drawing1.vsd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image" Target="../media/image4.emf"/><Relationship Id="rId4" Type="http://schemas.openxmlformats.org/officeDocument/2006/relationships/package" Target="../embeddings/Microsoft_Visio_Drawing.vsdx"/></Relationships>
</file>

<file path=ppt/slides/_rels/slide4.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2" y="2194370"/>
            <a:ext cx="6885675" cy="1101329"/>
          </a:xfrm>
        </p:spPr>
        <p:txBody>
          <a:bodyPr>
            <a:noAutofit/>
          </a:bodyPr>
          <a:lstStyle/>
          <a:p>
            <a:pPr>
              <a:defRPr/>
            </a:pPr>
            <a:r>
              <a:rPr lang="en-US" altLang="zh-CN" sz="3600" b="1" dirty="0"/>
              <a:t>W</a:t>
            </a:r>
            <a:r>
              <a:rPr lang="en-US" sz="3600" b="1" dirty="0"/>
              <a:t>ay forward for 6G </a:t>
            </a:r>
            <a:r>
              <a:rPr lang="en-US" altLang="zh-CN" sz="3600" b="1" dirty="0"/>
              <a:t>data framework</a:t>
            </a:r>
            <a:r>
              <a:rPr lang="en-US" sz="3600" b="1" dirty="0"/>
              <a:t> in SA2</a:t>
            </a:r>
            <a:endParaRPr lang="en-GB" sz="36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endParaRPr lang="fr-FR" altLang="zh-CN" sz="2000" dirty="0">
              <a:latin typeface="Arial" panose="020B0604020202020204" pitchFamily="34" charset="0"/>
            </a:endParaRPr>
          </a:p>
          <a:p>
            <a:pPr>
              <a:lnSpc>
                <a:spcPct val="80000"/>
              </a:lnSpc>
            </a:pPr>
            <a:r>
              <a:rPr lang="en-US" altLang="zh-CN" sz="2000" dirty="0">
                <a:latin typeface="Arial" panose="020B0604020202020204" pitchFamily="34" charset="0"/>
              </a:rPr>
              <a:t>Vivo, China Mobile, China Unicom, China Telecom, Huawei, CATT, OPPO, ZTE</a:t>
            </a:r>
            <a:endParaRPr lang="en-GB" altLang="en-US" sz="2000" dirty="0">
              <a:latin typeface="Arial" panose="020B0604020202020204" pitchFamily="34" charset="0"/>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Current Status after SA2#170</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93648" y="3667076"/>
            <a:ext cx="8836628" cy="26360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514350" indent="-342900">
              <a:spcAft>
                <a:spcPts val="600"/>
              </a:spcAft>
              <a:defRPr/>
            </a:pPr>
            <a:r>
              <a:rPr lang="en-GB" sz="1400" dirty="0"/>
              <a:t>The WT scope has become largely stable after extensive offline discussion, with three aspects retained: architecture design, user consent/privacy, and data quality. </a:t>
            </a:r>
          </a:p>
          <a:p>
            <a:pPr marL="514350" indent="-342900">
              <a:spcBef>
                <a:spcPts val="0"/>
              </a:spcBef>
              <a:spcAft>
                <a:spcPts val="0"/>
              </a:spcAft>
              <a:defRPr/>
            </a:pPr>
            <a:r>
              <a:rPr lang="en-GB" sz="1400" dirty="0"/>
              <a:t>The key open issue is the division of responsibilities among SA2, SA5, and RAN WGs </a:t>
            </a:r>
            <a:r>
              <a:rPr lang="en-US" altLang="zh-CN" sz="1400" dirty="0"/>
              <a:t>for the following data categories:</a:t>
            </a:r>
          </a:p>
          <a:p>
            <a:pPr marL="857250" lvl="1" indent="-342900">
              <a:spcBef>
                <a:spcPts val="0"/>
              </a:spcBef>
              <a:spcAft>
                <a:spcPts val="0"/>
              </a:spcAft>
              <a:buClrTx/>
              <a:buFont typeface="+mj-lt"/>
              <a:buAutoNum type="alphaLcParenR"/>
            </a:pPr>
            <a:r>
              <a:rPr lang="en-GB" sz="1400" dirty="0"/>
              <a:t>Data from Core network and 3rd AF</a:t>
            </a:r>
            <a:endParaRPr lang="en-US" sz="1400" dirty="0"/>
          </a:p>
          <a:p>
            <a:pPr marL="857250" lvl="1" indent="-342900">
              <a:spcBef>
                <a:spcPts val="0"/>
              </a:spcBef>
              <a:spcAft>
                <a:spcPts val="0"/>
              </a:spcAft>
              <a:buClrTx/>
              <a:buFont typeface="+mj-lt"/>
              <a:buAutoNum type="alphaLcParenR"/>
            </a:pPr>
            <a:r>
              <a:rPr lang="en-GB" sz="1400" dirty="0"/>
              <a:t>Data from UE (e.g. for Sensing, for AI in CN)</a:t>
            </a:r>
            <a:endParaRPr lang="en-US" sz="1400" dirty="0"/>
          </a:p>
          <a:p>
            <a:pPr marL="857250" lvl="1" indent="-342900">
              <a:spcBef>
                <a:spcPts val="0"/>
              </a:spcBef>
              <a:spcAft>
                <a:spcPts val="0"/>
              </a:spcAft>
              <a:buClrTx/>
              <a:buFont typeface="+mj-lt"/>
              <a:buAutoNum type="alphaLcParenR"/>
            </a:pPr>
            <a:r>
              <a:rPr lang="en-GB" sz="1400" dirty="0"/>
              <a:t>Data from RAN (</a:t>
            </a:r>
            <a:r>
              <a:rPr lang="en-GB" sz="1400" dirty="0" err="1"/>
              <a:t>e.g</a:t>
            </a:r>
            <a:r>
              <a:rPr lang="en-GB" sz="1400" dirty="0"/>
              <a:t> for Sensing, for AI in CN)</a:t>
            </a:r>
            <a:endParaRPr lang="en-US" altLang="zh-CN" sz="1400" dirty="0"/>
          </a:p>
          <a:p>
            <a:pPr marL="514350" indent="-342900">
              <a:spcAft>
                <a:spcPts val="600"/>
              </a:spcAft>
              <a:defRPr/>
            </a:pPr>
            <a:r>
              <a:rPr lang="en-GB" sz="1400" dirty="0"/>
              <a:t>While some companies suggested SA2 should initially focus only on CN and AF data, with other data types (e.g., RAN or broader domains) requiring further discussion, the majority view is that SA2 can address CN, AF, UE, and RAN data, in line with SA2’s end-to-end architecture responsibility. </a:t>
            </a:r>
          </a:p>
          <a:p>
            <a:pPr marL="514350" indent="-342900">
              <a:spcAft>
                <a:spcPts val="600"/>
              </a:spcAft>
              <a:defRPr/>
            </a:pPr>
            <a:r>
              <a:rPr lang="en-GB" sz="1600" b="1" dirty="0"/>
              <a:t>Further cross-WG coordination will be needed to reach final consensus. </a:t>
            </a:r>
            <a:endParaRPr lang="en-US" altLang="zh-CN" sz="1600" b="1" dirty="0"/>
          </a:p>
        </p:txBody>
      </p:sp>
      <p:graphicFrame>
        <p:nvGraphicFramePr>
          <p:cNvPr id="3" name="表格 2">
            <a:extLst>
              <a:ext uri="{FF2B5EF4-FFF2-40B4-BE49-F238E27FC236}">
                <a16:creationId xmlns:a16="http://schemas.microsoft.com/office/drawing/2014/main" id="{4FB8DED5-A64A-4B29-AC07-3A2EA4C0429E}"/>
              </a:ext>
            </a:extLst>
          </p:cNvPr>
          <p:cNvGraphicFramePr>
            <a:graphicFrameLocks noGrp="1"/>
          </p:cNvGraphicFramePr>
          <p:nvPr>
            <p:extLst>
              <p:ext uri="{D42A27DB-BD31-4B8C-83A1-F6EECF244321}">
                <p14:modId xmlns:p14="http://schemas.microsoft.com/office/powerpoint/2010/main" val="3990381375"/>
              </p:ext>
            </p:extLst>
          </p:nvPr>
        </p:nvGraphicFramePr>
        <p:xfrm>
          <a:off x="284268" y="1132341"/>
          <a:ext cx="8746007" cy="2449461"/>
        </p:xfrm>
        <a:graphic>
          <a:graphicData uri="http://schemas.openxmlformats.org/drawingml/2006/table">
            <a:tbl>
              <a:tblPr firstRow="1" firstCol="1" bandRow="1">
                <a:tableStyleId>{5C22544A-7EE6-4342-B048-85BDC9FD1C3A}</a:tableStyleId>
              </a:tblPr>
              <a:tblGrid>
                <a:gridCol w="500463">
                  <a:extLst>
                    <a:ext uri="{9D8B030D-6E8A-4147-A177-3AD203B41FA5}">
                      <a16:colId xmlns:a16="http://schemas.microsoft.com/office/drawing/2014/main" val="2874339548"/>
                    </a:ext>
                  </a:extLst>
                </a:gridCol>
                <a:gridCol w="602683">
                  <a:extLst>
                    <a:ext uri="{9D8B030D-6E8A-4147-A177-3AD203B41FA5}">
                      <a16:colId xmlns:a16="http://schemas.microsoft.com/office/drawing/2014/main" val="2825468616"/>
                    </a:ext>
                  </a:extLst>
                </a:gridCol>
                <a:gridCol w="606819">
                  <a:extLst>
                    <a:ext uri="{9D8B030D-6E8A-4147-A177-3AD203B41FA5}">
                      <a16:colId xmlns:a16="http://schemas.microsoft.com/office/drawing/2014/main" val="2678055082"/>
                    </a:ext>
                  </a:extLst>
                </a:gridCol>
                <a:gridCol w="336795">
                  <a:extLst>
                    <a:ext uri="{9D8B030D-6E8A-4147-A177-3AD203B41FA5}">
                      <a16:colId xmlns:a16="http://schemas.microsoft.com/office/drawing/2014/main" val="784739111"/>
                    </a:ext>
                  </a:extLst>
                </a:gridCol>
                <a:gridCol w="2176751">
                  <a:extLst>
                    <a:ext uri="{9D8B030D-6E8A-4147-A177-3AD203B41FA5}">
                      <a16:colId xmlns:a16="http://schemas.microsoft.com/office/drawing/2014/main" val="375990059"/>
                    </a:ext>
                  </a:extLst>
                </a:gridCol>
                <a:gridCol w="1088968">
                  <a:extLst>
                    <a:ext uri="{9D8B030D-6E8A-4147-A177-3AD203B41FA5}">
                      <a16:colId xmlns:a16="http://schemas.microsoft.com/office/drawing/2014/main" val="2260679396"/>
                    </a:ext>
                  </a:extLst>
                </a:gridCol>
                <a:gridCol w="168398">
                  <a:extLst>
                    <a:ext uri="{9D8B030D-6E8A-4147-A177-3AD203B41FA5}">
                      <a16:colId xmlns:a16="http://schemas.microsoft.com/office/drawing/2014/main" val="2585336731"/>
                    </a:ext>
                  </a:extLst>
                </a:gridCol>
                <a:gridCol w="1121466">
                  <a:extLst>
                    <a:ext uri="{9D8B030D-6E8A-4147-A177-3AD203B41FA5}">
                      <a16:colId xmlns:a16="http://schemas.microsoft.com/office/drawing/2014/main" val="4251352422"/>
                    </a:ext>
                  </a:extLst>
                </a:gridCol>
                <a:gridCol w="1389718">
                  <a:extLst>
                    <a:ext uri="{9D8B030D-6E8A-4147-A177-3AD203B41FA5}">
                      <a16:colId xmlns:a16="http://schemas.microsoft.com/office/drawing/2014/main" val="256647942"/>
                    </a:ext>
                  </a:extLst>
                </a:gridCol>
                <a:gridCol w="753946">
                  <a:extLst>
                    <a:ext uri="{9D8B030D-6E8A-4147-A177-3AD203B41FA5}">
                      <a16:colId xmlns:a16="http://schemas.microsoft.com/office/drawing/2014/main" val="3432006308"/>
                    </a:ext>
                  </a:extLst>
                </a:gridCol>
              </a:tblGrid>
              <a:tr h="349923">
                <a:tc>
                  <a:txBody>
                    <a:bodyPr/>
                    <a:lstStyle/>
                    <a:p>
                      <a:pPr>
                        <a:spcAft>
                          <a:spcPts val="0"/>
                        </a:spcAft>
                      </a:pPr>
                      <a:r>
                        <a:rPr lang="en-GB" sz="700" dirty="0">
                          <a:effectLst/>
                        </a:rPr>
                        <a:t>20.6.5</a:t>
                      </a:r>
                      <a:endParaRPr lang="en-US" sz="800" dirty="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u="sng">
                          <a:effectLst/>
                          <a:hlinkClick r:id="rId3" action="ppaction://hlinkfile"/>
                        </a:rPr>
                        <a:t>S2-2506438</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P-CR</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Approval</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dirty="0">
                          <a:effectLst/>
                        </a:rPr>
                        <a:t>23.801-01: [WT#5] Work Task clarification and KI description proposal</a:t>
                      </a:r>
                      <a:endParaRPr lang="en-US" sz="800" dirty="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Samsung</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Rel-20</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FS_6G_ARC</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Used as a baseline. (Only KI scope)</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Revised to S2-2507903</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extLst>
                  <a:ext uri="{0D108BD9-81ED-4DB2-BD59-A6C34878D82A}">
                    <a16:rowId xmlns:a16="http://schemas.microsoft.com/office/drawing/2014/main" val="1942234368"/>
                  </a:ext>
                </a:extLst>
              </a:tr>
              <a:tr h="349923">
                <a:tc>
                  <a:txBody>
                    <a:bodyPr/>
                    <a:lstStyle/>
                    <a:p>
                      <a:pPr>
                        <a:spcAft>
                          <a:spcPts val="0"/>
                        </a:spcAft>
                      </a:pPr>
                      <a:r>
                        <a:rPr lang="en-GB" sz="700">
                          <a:effectLst/>
                        </a:rPr>
                        <a:t>20.6.5</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u="sng">
                          <a:effectLst/>
                          <a:hlinkClick r:id="rId4" action="ppaction://hlinkfile"/>
                        </a:rPr>
                        <a:t>S2-2507903</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P-CR</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Approval</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23.801-01: [WT#5] Work Task clarification and KI description proposal</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Samsung</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Rel-20</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FS_6G_ARC</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Revision of S2-2506438</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Revised to S2-2507947</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extLst>
                  <a:ext uri="{0D108BD9-81ED-4DB2-BD59-A6C34878D82A}">
                    <a16:rowId xmlns:a16="http://schemas.microsoft.com/office/drawing/2014/main" val="1350537001"/>
                  </a:ext>
                </a:extLst>
              </a:tr>
              <a:tr h="349923">
                <a:tc>
                  <a:txBody>
                    <a:bodyPr/>
                    <a:lstStyle/>
                    <a:p>
                      <a:pPr>
                        <a:spcAft>
                          <a:spcPts val="0"/>
                        </a:spcAft>
                      </a:pPr>
                      <a:r>
                        <a:rPr lang="en-GB" sz="700">
                          <a:effectLst/>
                        </a:rPr>
                        <a:t>20.6.5</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u="sng">
                          <a:effectLst/>
                          <a:hlinkClick r:id="rId5" action="ppaction://hlinkfile"/>
                        </a:rPr>
                        <a:t>S2-2507947</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P-CR</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Approval</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dirty="0">
                          <a:effectLst/>
                        </a:rPr>
                        <a:t>23.801-01: [WT#5] Work Task clarification and KI description proposal</a:t>
                      </a:r>
                      <a:endParaRPr lang="en-US" sz="800" dirty="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Samsung</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Rel-20</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FS_6G_ARC</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Revision of S2-2507903</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OPEN</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extLst>
                  <a:ext uri="{0D108BD9-81ED-4DB2-BD59-A6C34878D82A}">
                    <a16:rowId xmlns:a16="http://schemas.microsoft.com/office/drawing/2014/main" val="127912326"/>
                  </a:ext>
                </a:extLst>
              </a:tr>
              <a:tr h="349923">
                <a:tc>
                  <a:txBody>
                    <a:bodyPr/>
                    <a:lstStyle/>
                    <a:p>
                      <a:pPr>
                        <a:spcAft>
                          <a:spcPts val="0"/>
                        </a:spcAft>
                      </a:pPr>
                      <a:r>
                        <a:rPr lang="en-GB" sz="700">
                          <a:effectLst/>
                        </a:rPr>
                        <a:t>20.6.5</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u="sng">
                          <a:effectLst/>
                          <a:hlinkClick r:id="rId6" action="ppaction://hlinkfile"/>
                        </a:rPr>
                        <a:t>S2-2506446</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P-CR</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Approval</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23.801-01: [WT#5, Data framework] Discussion and proposal for data framework in 6G</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dirty="0">
                          <a:effectLst/>
                        </a:rPr>
                        <a:t>vivo, CMCC</a:t>
                      </a:r>
                      <a:endParaRPr lang="en-US" sz="800" dirty="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Rel-20</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FS_6G_ARC</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Used as a baseline. (Only WT scope)</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Revised to S2-2507904</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extLst>
                  <a:ext uri="{0D108BD9-81ED-4DB2-BD59-A6C34878D82A}">
                    <a16:rowId xmlns:a16="http://schemas.microsoft.com/office/drawing/2014/main" val="3754249875"/>
                  </a:ext>
                </a:extLst>
              </a:tr>
              <a:tr h="349923">
                <a:tc>
                  <a:txBody>
                    <a:bodyPr/>
                    <a:lstStyle/>
                    <a:p>
                      <a:pPr>
                        <a:spcAft>
                          <a:spcPts val="0"/>
                        </a:spcAft>
                      </a:pPr>
                      <a:r>
                        <a:rPr lang="en-GB" sz="700">
                          <a:effectLst/>
                        </a:rPr>
                        <a:t>20.6.5</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u="sng">
                          <a:effectLst/>
                          <a:hlinkClick r:id="rId7" action="ppaction://hlinkfile"/>
                        </a:rPr>
                        <a:t>S2-2507904</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P-CR</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Approval</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23.801-01: [WT#5, Data framework] Discussion and proposal for data framework in 6G</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dirty="0">
                          <a:effectLst/>
                        </a:rPr>
                        <a:t>vivo, CMCC</a:t>
                      </a:r>
                      <a:endParaRPr lang="en-US" sz="800" dirty="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Rel-20</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FS_6G_ARC</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Revision of S2-2506446</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Revised to S2-2507946</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extLst>
                  <a:ext uri="{0D108BD9-81ED-4DB2-BD59-A6C34878D82A}">
                    <a16:rowId xmlns:a16="http://schemas.microsoft.com/office/drawing/2014/main" val="4002468429"/>
                  </a:ext>
                </a:extLst>
              </a:tr>
              <a:tr h="349923">
                <a:tc>
                  <a:txBody>
                    <a:bodyPr/>
                    <a:lstStyle/>
                    <a:p>
                      <a:pPr>
                        <a:spcAft>
                          <a:spcPts val="0"/>
                        </a:spcAft>
                      </a:pPr>
                      <a:r>
                        <a:rPr lang="en-GB" sz="700">
                          <a:effectLst/>
                        </a:rPr>
                        <a:t>20.6.5</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u="sng">
                          <a:effectLst/>
                          <a:hlinkClick r:id="rId8" action="ppaction://hlinkfile"/>
                        </a:rPr>
                        <a:t>S2-2507946</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P-CR</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Approval</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23.801-01: [WT#5, Data framework] Discussion and proposal for data framework in 6G</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vivo, CMCC</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Rel-20</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FS_6G_ARC</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Revision of S2-2507904</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Revised to S2-2508108</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extLst>
                  <a:ext uri="{0D108BD9-81ED-4DB2-BD59-A6C34878D82A}">
                    <a16:rowId xmlns:a16="http://schemas.microsoft.com/office/drawing/2014/main" val="249932238"/>
                  </a:ext>
                </a:extLst>
              </a:tr>
              <a:tr h="349923">
                <a:tc>
                  <a:txBody>
                    <a:bodyPr/>
                    <a:lstStyle/>
                    <a:p>
                      <a:pPr>
                        <a:spcAft>
                          <a:spcPts val="0"/>
                        </a:spcAft>
                      </a:pPr>
                      <a:r>
                        <a:rPr lang="en-GB" sz="700">
                          <a:effectLst/>
                        </a:rPr>
                        <a:t>20.6.5</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u="sng">
                          <a:effectLst/>
                          <a:hlinkClick r:id="rId9" action="ppaction://hlinkfile"/>
                        </a:rPr>
                        <a:t>S2-2508108</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P-CR</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Approval</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23.801-01: [WT#5, Data framework] Discussion and proposal for data framework in 6G</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vivo, CMCC</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Rel-20</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dirty="0">
                          <a:effectLst/>
                        </a:rPr>
                        <a:t>FS_6G_ARC</a:t>
                      </a:r>
                      <a:endParaRPr lang="en-US" sz="800" dirty="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a:effectLst/>
                        </a:rPr>
                        <a:t>Revision of S2-2507946</a:t>
                      </a:r>
                      <a:endParaRPr lang="en-US" sz="80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tc>
                  <a:txBody>
                    <a:bodyPr/>
                    <a:lstStyle/>
                    <a:p>
                      <a:pPr>
                        <a:spcAft>
                          <a:spcPts val="0"/>
                        </a:spcAft>
                      </a:pPr>
                      <a:r>
                        <a:rPr lang="en-GB" sz="700" dirty="0">
                          <a:effectLst/>
                        </a:rPr>
                        <a:t>OPEN</a:t>
                      </a:r>
                      <a:endParaRPr lang="en-US" sz="800" dirty="0">
                        <a:effectLst/>
                        <a:latin typeface="Arial" panose="020B0604020202020204" pitchFamily="34" charset="0"/>
                        <a:ea typeface="等线" panose="02010600030101010101" pitchFamily="2" charset="-122"/>
                        <a:cs typeface="Times New Roman" panose="02020603050405020304" pitchFamily="18" charset="0"/>
                      </a:endParaRPr>
                    </a:p>
                  </a:txBody>
                  <a:tcPr marL="8041" marR="8041" marT="8041" marB="8041"/>
                </a:tc>
                <a:extLst>
                  <a:ext uri="{0D108BD9-81ED-4DB2-BD59-A6C34878D82A}">
                    <a16:rowId xmlns:a16="http://schemas.microsoft.com/office/drawing/2014/main" val="165057089"/>
                  </a:ext>
                </a:extLst>
              </a:tr>
            </a:tbl>
          </a:graphicData>
        </a:graphic>
      </p:graphicFrame>
    </p:spTree>
    <p:extLst>
      <p:ext uri="{BB962C8B-B14F-4D97-AF65-F5344CB8AC3E}">
        <p14:creationId xmlns:p14="http://schemas.microsoft.com/office/powerpoint/2010/main" val="401968399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8755" y="204461"/>
            <a:ext cx="7247376" cy="813391"/>
          </a:xfrm>
        </p:spPr>
        <p:txBody>
          <a:bodyPr/>
          <a:lstStyle/>
          <a:p>
            <a:br>
              <a:rPr lang="en-US" sz="2800" b="1" dirty="0"/>
            </a:br>
            <a:r>
              <a:rPr lang="en-US" sz="2800" b="1" dirty="0"/>
              <a:t>5G data collection </a:t>
            </a:r>
            <a:r>
              <a:rPr lang="en-US" altLang="zh-CN" sz="2800" b="1" dirty="0"/>
              <a:t>for AIML (in general)</a:t>
            </a:r>
            <a:br>
              <a:rPr lang="en-US" sz="2800" dirty="0"/>
            </a:br>
            <a:r>
              <a:rPr lang="en-US" altLang="zh-CN" sz="2800" b="1" dirty="0"/>
              <a:t> </a:t>
            </a:r>
            <a:endParaRPr lang="en-US" dirty="0"/>
          </a:p>
        </p:txBody>
      </p:sp>
      <p:sp>
        <p:nvSpPr>
          <p:cNvPr id="6" name="Rectangle 11">
            <a:extLst>
              <a:ext uri="{FF2B5EF4-FFF2-40B4-BE49-F238E27FC236}">
                <a16:creationId xmlns:a16="http://schemas.microsoft.com/office/drawing/2014/main" id="{1A5CFA83-9A77-48A6-A3F3-CDB09B5507C6}"/>
              </a:ext>
            </a:extLst>
          </p:cNvPr>
          <p:cNvSpPr>
            <a:spLocks noChangeArrowheads="1"/>
          </p:cNvSpPr>
          <p:nvPr/>
        </p:nvSpPr>
        <p:spPr bwMode="auto">
          <a:xfrm>
            <a:off x="1703296" y="1733765"/>
            <a:ext cx="583423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endParaRPr lang="en-US" sz="1000">
              <a:solidFill>
                <a:prstClr val="black"/>
              </a:solidFill>
              <a:latin typeface="Arial" panose="020B0604020202020204" pitchFamily="34" charset="0"/>
              <a:cs typeface="Arial" panose="020B0604020202020204" pitchFamily="34" charset="0"/>
            </a:endParaRPr>
          </a:p>
        </p:txBody>
      </p:sp>
      <p:sp>
        <p:nvSpPr>
          <p:cNvPr id="9" name="직사각형 3">
            <a:extLst>
              <a:ext uri="{FF2B5EF4-FFF2-40B4-BE49-F238E27FC236}">
                <a16:creationId xmlns:a16="http://schemas.microsoft.com/office/drawing/2014/main" id="{2B8CD8EB-36E9-4809-920A-C3885EE02944}"/>
              </a:ext>
            </a:extLst>
          </p:cNvPr>
          <p:cNvSpPr/>
          <p:nvPr/>
        </p:nvSpPr>
        <p:spPr>
          <a:xfrm>
            <a:off x="246372" y="1257699"/>
            <a:ext cx="4088737" cy="24188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맑은 고딕" panose="020F0502020204030204"/>
              <a:ea typeface="맑은 고딕" panose="020B0503020000020004" pitchFamily="34" charset="-127"/>
              <a:cs typeface="+mn-cs"/>
            </a:endParaRPr>
          </a:p>
        </p:txBody>
      </p:sp>
      <p:graphicFrame>
        <p:nvGraphicFramePr>
          <p:cNvPr id="10" name="对象 9">
            <a:extLst>
              <a:ext uri="{FF2B5EF4-FFF2-40B4-BE49-F238E27FC236}">
                <a16:creationId xmlns:a16="http://schemas.microsoft.com/office/drawing/2014/main" id="{59D54846-2BB5-4B9E-975F-215D3DD89B78}"/>
              </a:ext>
            </a:extLst>
          </p:cNvPr>
          <p:cNvGraphicFramePr>
            <a:graphicFrameLocks noChangeAspect="1"/>
          </p:cNvGraphicFramePr>
          <p:nvPr>
            <p:extLst>
              <p:ext uri="{D42A27DB-BD31-4B8C-83A1-F6EECF244321}">
                <p14:modId xmlns:p14="http://schemas.microsoft.com/office/powerpoint/2010/main" val="1322271556"/>
              </p:ext>
            </p:extLst>
          </p:nvPr>
        </p:nvGraphicFramePr>
        <p:xfrm>
          <a:off x="232158" y="1130556"/>
          <a:ext cx="3979130" cy="2048513"/>
        </p:xfrm>
        <a:graphic>
          <a:graphicData uri="http://schemas.openxmlformats.org/presentationml/2006/ole">
            <mc:AlternateContent xmlns:mc="http://schemas.openxmlformats.org/markup-compatibility/2006">
              <mc:Choice xmlns:v="urn:schemas-microsoft-com:vml" Requires="v">
                <p:oleObj spid="_x0000_s2224" name="Visio" r:id="rId4" imgW="5667375" imgH="2638425" progId="Visio.Drawing.15">
                  <p:embed/>
                </p:oleObj>
              </mc:Choice>
              <mc:Fallback>
                <p:oleObj name="Visio" r:id="rId4" imgW="5667375" imgH="2638425" progId="Visio.Drawing.15">
                  <p:embed/>
                  <p:pic>
                    <p:nvPicPr>
                      <p:cNvPr id="15" name="对象 14">
                        <a:extLst>
                          <a:ext uri="{FF2B5EF4-FFF2-40B4-BE49-F238E27FC236}">
                            <a16:creationId xmlns:a16="http://schemas.microsoft.com/office/drawing/2014/main" id="{6EF7D3B4-11C9-4E85-A2D3-9271F23813C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158" y="1130556"/>
                        <a:ext cx="3979130" cy="2048513"/>
                      </a:xfrm>
                      <a:prstGeom prst="rect">
                        <a:avLst/>
                      </a:prstGeom>
                      <a:noFill/>
                    </p:spPr>
                  </p:pic>
                </p:oleObj>
              </mc:Fallback>
            </mc:AlternateContent>
          </a:graphicData>
        </a:graphic>
      </p:graphicFrame>
      <p:sp>
        <p:nvSpPr>
          <p:cNvPr id="11" name="矩形 10">
            <a:extLst>
              <a:ext uri="{FF2B5EF4-FFF2-40B4-BE49-F238E27FC236}">
                <a16:creationId xmlns:a16="http://schemas.microsoft.com/office/drawing/2014/main" id="{63E3C0A0-DDA4-4D72-9484-F3C887DB76FA}"/>
              </a:ext>
            </a:extLst>
          </p:cNvPr>
          <p:cNvSpPr/>
          <p:nvPr/>
        </p:nvSpPr>
        <p:spPr>
          <a:xfrm>
            <a:off x="343556" y="3826494"/>
            <a:ext cx="4030962" cy="523220"/>
          </a:xfrm>
          <a:prstGeom prst="rect">
            <a:avLst/>
          </a:prstGeom>
        </p:spPr>
        <p:txBody>
          <a:bodyPr wrap="square">
            <a:spAutoFit/>
          </a:bodyPr>
          <a:lstStyle/>
          <a:p>
            <a:pPr algn="ctr">
              <a:spcAft>
                <a:spcPts val="1200"/>
              </a:spcAft>
            </a:pPr>
            <a:r>
              <a:rPr lang="en-GB" sz="1400" dirty="0">
                <a:solidFill>
                  <a:prstClr val="black"/>
                </a:solidFill>
                <a:cs typeface="Times New Roman" panose="02020603050405020304" pitchFamily="18" charset="0"/>
              </a:rPr>
              <a:t>Fig1: Data collection and storage architecture via DCCF/Message Framework in TS 23.288 </a:t>
            </a:r>
            <a:r>
              <a:rPr lang="en-US" sz="1400" dirty="0">
                <a:solidFill>
                  <a:prstClr val="black"/>
                </a:solidFill>
                <a:cs typeface="Times New Roman" panose="02020603050405020304" pitchFamily="18" charset="0"/>
              </a:rPr>
              <a:t>(SA2)</a:t>
            </a:r>
          </a:p>
        </p:txBody>
      </p:sp>
      <p:sp>
        <p:nvSpPr>
          <p:cNvPr id="12" name="矩形 11">
            <a:extLst>
              <a:ext uri="{FF2B5EF4-FFF2-40B4-BE49-F238E27FC236}">
                <a16:creationId xmlns:a16="http://schemas.microsoft.com/office/drawing/2014/main" id="{2D64BC4B-231B-46B4-A445-6D197F704FBE}"/>
              </a:ext>
            </a:extLst>
          </p:cNvPr>
          <p:cNvSpPr/>
          <p:nvPr/>
        </p:nvSpPr>
        <p:spPr>
          <a:xfrm>
            <a:off x="584417" y="3107382"/>
            <a:ext cx="3355762" cy="430887"/>
          </a:xfrm>
          <a:prstGeom prst="rect">
            <a:avLst/>
          </a:prstGeom>
        </p:spPr>
        <p:txBody>
          <a:bodyPr wrap="square">
            <a:spAutoFit/>
          </a:bodyPr>
          <a:lstStyle/>
          <a:p>
            <a:pPr eaLnBrk="0" fontAlgn="base" hangingPunct="0">
              <a:spcBef>
                <a:spcPct val="0"/>
              </a:spcBef>
              <a:spcAft>
                <a:spcPct val="0"/>
              </a:spcAft>
            </a:pPr>
            <a:r>
              <a:rPr lang="en-GB" sz="1100"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DCCF: Data Collection Coordination Function</a:t>
            </a:r>
          </a:p>
          <a:p>
            <a:pPr eaLnBrk="0" fontAlgn="base" hangingPunct="0">
              <a:spcBef>
                <a:spcPct val="0"/>
              </a:spcBef>
              <a:spcAft>
                <a:spcPct val="0"/>
              </a:spcAft>
            </a:pPr>
            <a:r>
              <a:rPr lang="en-US" sz="1100" b="1" dirty="0">
                <a:solidFill>
                  <a:prstClr val="black"/>
                </a:solidFill>
                <a:latin typeface="Times New Roman" panose="02020603050405020304" pitchFamily="18" charset="0"/>
                <a:cs typeface="Times New Roman" panose="02020603050405020304" pitchFamily="18" charset="0"/>
              </a:rPr>
              <a:t>ADRF: </a:t>
            </a:r>
            <a:r>
              <a:rPr lang="en-GB" sz="1050" b="1" dirty="0">
                <a:solidFill>
                  <a:prstClr val="black"/>
                </a:solidFill>
                <a:latin typeface="Times New Roman" panose="02020603050405020304" pitchFamily="18" charset="0"/>
                <a:cs typeface="Times New Roman" panose="02020603050405020304" pitchFamily="18" charset="0"/>
              </a:rPr>
              <a:t>Analytics Data Repository Function</a:t>
            </a:r>
            <a:endParaRPr lang="en-US" sz="1100" b="1" dirty="0">
              <a:solidFill>
                <a:prstClr val="black"/>
              </a:solidFill>
              <a:latin typeface="Times New Roman" panose="02020603050405020304" pitchFamily="18" charset="0"/>
              <a:cs typeface="Times New Roman" panose="02020603050405020304" pitchFamily="18" charset="0"/>
            </a:endParaRPr>
          </a:p>
        </p:txBody>
      </p:sp>
      <p:sp>
        <p:nvSpPr>
          <p:cNvPr id="22" name="Content Placeholder 7">
            <a:extLst>
              <a:ext uri="{FF2B5EF4-FFF2-40B4-BE49-F238E27FC236}">
                <a16:creationId xmlns:a16="http://schemas.microsoft.com/office/drawing/2014/main" id="{15B4F760-B51E-43F5-A71F-3097179B06A3}"/>
              </a:ext>
            </a:extLst>
          </p:cNvPr>
          <p:cNvSpPr txBox="1">
            <a:spLocks/>
          </p:cNvSpPr>
          <p:nvPr/>
        </p:nvSpPr>
        <p:spPr>
          <a:xfrm>
            <a:off x="158755" y="4420882"/>
            <a:ext cx="8833635" cy="1709855"/>
          </a:xfrm>
          <a:prstGeom prst="rect">
            <a:avLst/>
          </a:prstGeom>
        </p:spPr>
        <p:txBody>
          <a:bodyPr/>
          <a:lst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514350" indent="-342900">
              <a:spcAft>
                <a:spcPts val="600"/>
              </a:spcAft>
              <a:defRPr/>
            </a:pPr>
            <a:r>
              <a:rPr lang="en-US" altLang="zh-CN" sz="1400" dirty="0"/>
              <a:t>Good Practice Job split and Coordination between SA2 and SA5 in 5G era:</a:t>
            </a:r>
          </a:p>
          <a:p>
            <a:pPr marL="800100" lvl="1" indent="-342900">
              <a:spcAft>
                <a:spcPts val="600"/>
              </a:spcAft>
              <a:defRPr/>
            </a:pPr>
            <a:r>
              <a:rPr lang="en-US" altLang="zh-CN" sz="1400" dirty="0"/>
              <a:t>SA2 and SA5 had a very good discussion and coordination on data collection topic in 5G, and the boundary between SA2 and SA5 is clear, SA2 is responsible for per UE per service data and SA5 is responsible for management data.</a:t>
            </a:r>
          </a:p>
          <a:p>
            <a:pPr marL="800100" lvl="1" indent="-342900">
              <a:spcAft>
                <a:spcPts val="600"/>
              </a:spcAft>
              <a:defRPr/>
            </a:pPr>
            <a:r>
              <a:rPr lang="en-US" altLang="zh-CN" sz="1400" dirty="0"/>
              <a:t>OAM can invoke data/analytics service provided by SA2 NWDAF, and vice versa,  5GC NWDAF can also invoke management data service provided by OAM. </a:t>
            </a:r>
          </a:p>
          <a:p>
            <a:pPr marL="514350" indent="-342900">
              <a:spcAft>
                <a:spcPts val="600"/>
              </a:spcAft>
              <a:defRPr/>
            </a:pPr>
            <a:r>
              <a:rPr lang="en-US" altLang="zh-CN" sz="1400" b="1" dirty="0"/>
              <a:t> Proposal1:</a:t>
            </a:r>
            <a:r>
              <a:rPr lang="zh-CN" altLang="en-US" sz="1400" b="1" dirty="0"/>
              <a:t> </a:t>
            </a:r>
            <a:r>
              <a:rPr lang="en-US" altLang="zh-CN" sz="1400" b="1" dirty="0"/>
              <a:t>6G should follow the 5G job split unless very serious problem(s) identified</a:t>
            </a:r>
          </a:p>
        </p:txBody>
      </p:sp>
      <p:sp>
        <p:nvSpPr>
          <p:cNvPr id="23" name="직사각형 3">
            <a:extLst>
              <a:ext uri="{FF2B5EF4-FFF2-40B4-BE49-F238E27FC236}">
                <a16:creationId xmlns:a16="http://schemas.microsoft.com/office/drawing/2014/main" id="{E5EDB168-21A9-4708-9D12-5ED2CE26B14E}"/>
              </a:ext>
            </a:extLst>
          </p:cNvPr>
          <p:cNvSpPr/>
          <p:nvPr/>
        </p:nvSpPr>
        <p:spPr>
          <a:xfrm>
            <a:off x="4827845" y="1257700"/>
            <a:ext cx="4102949" cy="2418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맑은 고딕" panose="020F0502020204030204"/>
              <a:ea typeface="맑은 고딕" panose="020B0503020000020004" pitchFamily="34" charset="-127"/>
              <a:cs typeface="+mn-cs"/>
            </a:endParaRPr>
          </a:p>
        </p:txBody>
      </p:sp>
      <p:sp>
        <p:nvSpPr>
          <p:cNvPr id="24" name="矩形 23">
            <a:extLst>
              <a:ext uri="{FF2B5EF4-FFF2-40B4-BE49-F238E27FC236}">
                <a16:creationId xmlns:a16="http://schemas.microsoft.com/office/drawing/2014/main" id="{49E27A08-0B2F-424C-BBC6-6538B7341CAD}"/>
              </a:ext>
            </a:extLst>
          </p:cNvPr>
          <p:cNvSpPr/>
          <p:nvPr/>
        </p:nvSpPr>
        <p:spPr>
          <a:xfrm>
            <a:off x="5035852" y="3776942"/>
            <a:ext cx="3551792" cy="523220"/>
          </a:xfrm>
          <a:prstGeom prst="rect">
            <a:avLst/>
          </a:prstGeom>
        </p:spPr>
        <p:txBody>
          <a:bodyPr wrap="square">
            <a:spAutoFit/>
          </a:bodyPr>
          <a:lstStyle/>
          <a:p>
            <a:pPr algn="ctr" eaLnBrk="0" fontAlgn="base" hangingPunct="0">
              <a:spcBef>
                <a:spcPct val="0"/>
              </a:spcBef>
              <a:spcAft>
                <a:spcPts val="1200"/>
              </a:spcAft>
            </a:pPr>
            <a:r>
              <a:rPr lang="en-GB" sz="1400"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Fig2: </a:t>
            </a:r>
            <a:r>
              <a:rPr lang="en-US" sz="1400"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Coordination between SA2 and SA5 in TS 23.288</a:t>
            </a:r>
          </a:p>
        </p:txBody>
      </p:sp>
      <p:sp>
        <p:nvSpPr>
          <p:cNvPr id="3" name="Rectangle 55">
            <a:extLst>
              <a:ext uri="{FF2B5EF4-FFF2-40B4-BE49-F238E27FC236}">
                <a16:creationId xmlns:a16="http://schemas.microsoft.com/office/drawing/2014/main" id="{3A1A21A7-307C-4F33-8D0D-7DA83CDE3A51}"/>
              </a:ext>
            </a:extLst>
          </p:cNvPr>
          <p:cNvSpPr>
            <a:spLocks noChangeArrowheads="1"/>
          </p:cNvSpPr>
          <p:nvPr/>
        </p:nvSpPr>
        <p:spPr bwMode="auto">
          <a:xfrm>
            <a:off x="5112833" y="131035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对象 3">
            <a:extLst>
              <a:ext uri="{FF2B5EF4-FFF2-40B4-BE49-F238E27FC236}">
                <a16:creationId xmlns:a16="http://schemas.microsoft.com/office/drawing/2014/main" id="{136A32BC-5E3B-4C3C-8CB2-855F75ABF6D4}"/>
              </a:ext>
            </a:extLst>
          </p:cNvPr>
          <p:cNvGraphicFramePr>
            <a:graphicFrameLocks noChangeAspect="1"/>
          </p:cNvGraphicFramePr>
          <p:nvPr>
            <p:extLst>
              <p:ext uri="{D42A27DB-BD31-4B8C-83A1-F6EECF244321}">
                <p14:modId xmlns:p14="http://schemas.microsoft.com/office/powerpoint/2010/main" val="820836780"/>
              </p:ext>
            </p:extLst>
          </p:nvPr>
        </p:nvGraphicFramePr>
        <p:xfrm>
          <a:off x="5037025" y="1381520"/>
          <a:ext cx="3530600" cy="2119732"/>
        </p:xfrm>
        <a:graphic>
          <a:graphicData uri="http://schemas.openxmlformats.org/presentationml/2006/ole">
            <mc:AlternateContent xmlns:mc="http://schemas.openxmlformats.org/markup-compatibility/2006">
              <mc:Choice xmlns:v="urn:schemas-microsoft-com:vml" Requires="v">
                <p:oleObj spid="_x0000_s2225" name="Visio" r:id="rId7" imgW="3543300" imgH="2390870" progId="Visio.Drawing.15">
                  <p:embed/>
                </p:oleObj>
              </mc:Choice>
              <mc:Fallback>
                <p:oleObj name="Visio" r:id="rId7" imgW="3543300" imgH="2390870" progId="Visio.Drawing.15">
                  <p:embed/>
                  <p:pic>
                    <p:nvPicPr>
                      <p:cNvPr id="0" name="Object 5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37025" y="1381520"/>
                        <a:ext cx="3530600" cy="2119732"/>
                      </a:xfrm>
                      <a:prstGeom prst="rect">
                        <a:avLst/>
                      </a:prstGeom>
                      <a:noFill/>
                      <a:extLst/>
                    </p:spPr>
                  </p:pic>
                </p:oleObj>
              </mc:Fallback>
            </mc:AlternateContent>
          </a:graphicData>
        </a:graphic>
      </p:graphicFrame>
    </p:spTree>
    <p:extLst>
      <p:ext uri="{BB962C8B-B14F-4D97-AF65-F5344CB8AC3E}">
        <p14:creationId xmlns:p14="http://schemas.microsoft.com/office/powerpoint/2010/main" val="158161925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8754" y="204461"/>
            <a:ext cx="7540209" cy="813391"/>
          </a:xfrm>
        </p:spPr>
        <p:txBody>
          <a:bodyPr/>
          <a:lstStyle/>
          <a:p>
            <a:pPr algn="l"/>
            <a:br>
              <a:rPr lang="en-US" sz="2800" b="1" dirty="0"/>
            </a:br>
            <a:r>
              <a:rPr lang="en-US" sz="2800" b="1" dirty="0"/>
              <a:t>5G data collection </a:t>
            </a:r>
            <a:r>
              <a:rPr lang="en-US" altLang="zh-CN" sz="2800" b="1" dirty="0"/>
              <a:t>(RAN data)-1/2</a:t>
            </a:r>
            <a:br>
              <a:rPr lang="en-US" sz="2800" dirty="0"/>
            </a:br>
            <a:r>
              <a:rPr lang="en-US" altLang="zh-CN" sz="2800" b="1" dirty="0"/>
              <a:t> </a:t>
            </a:r>
            <a:endParaRPr lang="en-US" dirty="0"/>
          </a:p>
        </p:txBody>
      </p:sp>
      <p:sp>
        <p:nvSpPr>
          <p:cNvPr id="6" name="Rectangle 11">
            <a:extLst>
              <a:ext uri="{FF2B5EF4-FFF2-40B4-BE49-F238E27FC236}">
                <a16:creationId xmlns:a16="http://schemas.microsoft.com/office/drawing/2014/main" id="{1A5CFA83-9A77-48A6-A3F3-CDB09B5507C6}"/>
              </a:ext>
            </a:extLst>
          </p:cNvPr>
          <p:cNvSpPr>
            <a:spLocks noChangeArrowheads="1"/>
          </p:cNvSpPr>
          <p:nvPr/>
        </p:nvSpPr>
        <p:spPr bwMode="auto">
          <a:xfrm>
            <a:off x="1703296" y="1069488"/>
            <a:ext cx="583423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endParaRPr lang="en-US" sz="1000">
              <a:solidFill>
                <a:prstClr val="black"/>
              </a:solidFill>
              <a:latin typeface="Arial" panose="020B0604020202020204" pitchFamily="34" charset="0"/>
              <a:cs typeface="Arial" panose="020B0604020202020204" pitchFamily="34" charset="0"/>
            </a:endParaRPr>
          </a:p>
        </p:txBody>
      </p:sp>
      <p:sp>
        <p:nvSpPr>
          <p:cNvPr id="11" name="矩形 10">
            <a:extLst>
              <a:ext uri="{FF2B5EF4-FFF2-40B4-BE49-F238E27FC236}">
                <a16:creationId xmlns:a16="http://schemas.microsoft.com/office/drawing/2014/main" id="{63E3C0A0-DDA4-4D72-9484-F3C887DB76FA}"/>
              </a:ext>
            </a:extLst>
          </p:cNvPr>
          <p:cNvSpPr/>
          <p:nvPr/>
        </p:nvSpPr>
        <p:spPr>
          <a:xfrm>
            <a:off x="4620414" y="3465859"/>
            <a:ext cx="4225629" cy="307777"/>
          </a:xfrm>
          <a:prstGeom prst="rect">
            <a:avLst/>
          </a:prstGeom>
        </p:spPr>
        <p:txBody>
          <a:bodyPr wrap="square">
            <a:spAutoFit/>
          </a:bodyPr>
          <a:lstStyle/>
          <a:p>
            <a:pPr algn="ctr">
              <a:spcAft>
                <a:spcPts val="1200"/>
              </a:spcAft>
            </a:pPr>
            <a:r>
              <a:rPr lang="en-GB" sz="1400" dirty="0">
                <a:solidFill>
                  <a:prstClr val="black"/>
                </a:solidFill>
                <a:cs typeface="Times New Roman" panose="02020603050405020304" pitchFamily="18" charset="0"/>
              </a:rPr>
              <a:t>Fig2: RAN based sensing </a:t>
            </a:r>
            <a:endParaRPr lang="en-US" sz="1400" dirty="0">
              <a:solidFill>
                <a:prstClr val="black"/>
              </a:solidFill>
              <a:cs typeface="Times New Roman" panose="02020603050405020304" pitchFamily="18" charset="0"/>
            </a:endParaRPr>
          </a:p>
        </p:txBody>
      </p:sp>
      <p:sp>
        <p:nvSpPr>
          <p:cNvPr id="22" name="Content Placeholder 7">
            <a:extLst>
              <a:ext uri="{FF2B5EF4-FFF2-40B4-BE49-F238E27FC236}">
                <a16:creationId xmlns:a16="http://schemas.microsoft.com/office/drawing/2014/main" id="{15B4F760-B51E-43F5-A71F-3097179B06A3}"/>
              </a:ext>
            </a:extLst>
          </p:cNvPr>
          <p:cNvSpPr txBox="1">
            <a:spLocks/>
          </p:cNvSpPr>
          <p:nvPr/>
        </p:nvSpPr>
        <p:spPr>
          <a:xfrm>
            <a:off x="150870" y="3790227"/>
            <a:ext cx="8836627" cy="2295885"/>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514350" indent="-342900">
              <a:spcAft>
                <a:spcPts val="336"/>
              </a:spcAft>
              <a:defRPr/>
            </a:pPr>
            <a:r>
              <a:rPr lang="en-US" altLang="zh-CN" sz="1400" dirty="0"/>
              <a:t>Observation for AI based positioning:</a:t>
            </a:r>
          </a:p>
          <a:p>
            <a:pPr marL="800100" lvl="1" indent="-342900">
              <a:spcAft>
                <a:spcPts val="336"/>
              </a:spcAft>
              <a:defRPr/>
            </a:pPr>
            <a:r>
              <a:rPr lang="en-US" altLang="zh-CN" sz="1400" dirty="0"/>
              <a:t>In R19, SA2 studied how the 5GC NWDAF/LMF collects data from RAN for model training, inference and performance monitoring for AI based positioning, which reuses </a:t>
            </a:r>
            <a:r>
              <a:rPr lang="en-US" altLang="zh-CN" sz="1400" dirty="0" err="1"/>
              <a:t>NRPPa</a:t>
            </a:r>
            <a:r>
              <a:rPr lang="en-US" altLang="zh-CN" sz="1400" dirty="0"/>
              <a:t> procedures rather than via OAM.</a:t>
            </a:r>
          </a:p>
          <a:p>
            <a:pPr marL="514350" indent="-342900">
              <a:spcAft>
                <a:spcPts val="336"/>
              </a:spcAft>
              <a:defRPr/>
            </a:pPr>
            <a:r>
              <a:rPr lang="en-US" altLang="zh-CN" sz="1400" dirty="0"/>
              <a:t>Observation for RAN based sensing :</a:t>
            </a:r>
          </a:p>
          <a:p>
            <a:pPr marL="800100" lvl="1" indent="-342900">
              <a:spcAft>
                <a:spcPts val="336"/>
              </a:spcAft>
              <a:defRPr/>
            </a:pPr>
            <a:r>
              <a:rPr lang="en-US" altLang="zh-CN" sz="1400" dirty="0"/>
              <a:t>It is essential RAN should directly report sensing measurement data to SF rather than via OAM to </a:t>
            </a:r>
            <a:r>
              <a:rPr lang="en-US" altLang="zh-CN" sz="1400"/>
              <a:t>allow Sense </a:t>
            </a:r>
            <a:r>
              <a:rPr lang="en-US" altLang="zh-CN" sz="1400" dirty="0"/>
              <a:t>Function to generate real-time Sensing result. </a:t>
            </a:r>
          </a:p>
          <a:p>
            <a:pPr marL="800100" lvl="1" indent="-342900">
              <a:spcAft>
                <a:spcPts val="336"/>
              </a:spcAft>
              <a:defRPr/>
            </a:pPr>
            <a:r>
              <a:rPr lang="en-US" altLang="zh-CN" sz="1400" dirty="0"/>
              <a:t>In addition, SA2 is responsible to define E2E procedure among UE,RAN and CN, sensing measurement data reporting via OAM may bring unnecessary coordination among WGs and may have side impact on progress.</a:t>
            </a:r>
            <a:endParaRPr lang="en-US" altLang="zh-CN" sz="1400" b="1" dirty="0"/>
          </a:p>
        </p:txBody>
      </p:sp>
      <p:pic>
        <p:nvPicPr>
          <p:cNvPr id="12" name="图片 11">
            <a:extLst>
              <a:ext uri="{FF2B5EF4-FFF2-40B4-BE49-F238E27FC236}">
                <a16:creationId xmlns:a16="http://schemas.microsoft.com/office/drawing/2014/main" id="{278F0F96-A2F0-48E0-9A0C-C48465ABF594}"/>
              </a:ext>
            </a:extLst>
          </p:cNvPr>
          <p:cNvPicPr>
            <a:picLocks noChangeAspect="1"/>
          </p:cNvPicPr>
          <p:nvPr/>
        </p:nvPicPr>
        <p:blipFill>
          <a:blip r:embed="rId4"/>
          <a:stretch>
            <a:fillRect/>
          </a:stretch>
        </p:blipFill>
        <p:spPr>
          <a:xfrm>
            <a:off x="4841874" y="1003294"/>
            <a:ext cx="3776457" cy="2447879"/>
          </a:xfrm>
          <a:prstGeom prst="rect">
            <a:avLst/>
          </a:prstGeom>
        </p:spPr>
      </p:pic>
      <p:grpSp>
        <p:nvGrpSpPr>
          <p:cNvPr id="13" name="组合 12">
            <a:extLst>
              <a:ext uri="{FF2B5EF4-FFF2-40B4-BE49-F238E27FC236}">
                <a16:creationId xmlns:a16="http://schemas.microsoft.com/office/drawing/2014/main" id="{3D659C8E-E702-43FC-9FF3-FC7E2AB42AC3}"/>
              </a:ext>
            </a:extLst>
          </p:cNvPr>
          <p:cNvGrpSpPr/>
          <p:nvPr/>
        </p:nvGrpSpPr>
        <p:grpSpPr>
          <a:xfrm>
            <a:off x="525668" y="1037629"/>
            <a:ext cx="3930921" cy="2389938"/>
            <a:chOff x="-9170" y="1360079"/>
            <a:chExt cx="2692248" cy="1858821"/>
          </a:xfrm>
        </p:grpSpPr>
        <p:sp>
          <p:nvSpPr>
            <p:cNvPr id="27" name="직사각형 3">
              <a:extLst>
                <a:ext uri="{FF2B5EF4-FFF2-40B4-BE49-F238E27FC236}">
                  <a16:creationId xmlns:a16="http://schemas.microsoft.com/office/drawing/2014/main" id="{A6141418-ADA3-4BEB-908D-2B9EC20B1F91}"/>
                </a:ext>
              </a:extLst>
            </p:cNvPr>
            <p:cNvSpPr/>
            <p:nvPr/>
          </p:nvSpPr>
          <p:spPr>
            <a:xfrm>
              <a:off x="64974" y="1360079"/>
              <a:ext cx="2618104" cy="18588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맑은 고딕" panose="020F0502020204030204"/>
                <a:ea typeface="맑은 고딕" panose="020B0503020000020004" pitchFamily="34" charset="-127"/>
                <a:cs typeface="+mn-cs"/>
              </a:endParaRPr>
            </a:p>
          </p:txBody>
        </p:sp>
        <p:sp>
          <p:nvSpPr>
            <p:cNvPr id="16" name="文本框 15">
              <a:extLst>
                <a:ext uri="{FF2B5EF4-FFF2-40B4-BE49-F238E27FC236}">
                  <a16:creationId xmlns:a16="http://schemas.microsoft.com/office/drawing/2014/main" id="{0EDD76BB-1386-4A00-A080-90D79C6AEA93}"/>
                </a:ext>
              </a:extLst>
            </p:cNvPr>
            <p:cNvSpPr txBox="1"/>
            <p:nvPr/>
          </p:nvSpPr>
          <p:spPr>
            <a:xfrm>
              <a:off x="1835865" y="2865709"/>
              <a:ext cx="791449" cy="261610"/>
            </a:xfrm>
            <a:prstGeom prst="rect">
              <a:avLst/>
            </a:prstGeom>
            <a:noFill/>
          </p:spPr>
          <p:txBody>
            <a:bodyPr wrap="square" rtlCol="0">
              <a:spAutoFit/>
            </a:bodyPr>
            <a:lstStyle/>
            <a:p>
              <a:pPr algn="ctr"/>
              <a:r>
                <a:rPr lang="en-US" altLang="zh-CN" sz="1100" dirty="0"/>
                <a:t>NWDAF</a:t>
              </a:r>
              <a:endParaRPr lang="zh-CN" altLang="en-US" sz="1100" dirty="0"/>
            </a:p>
          </p:txBody>
        </p:sp>
        <p:sp>
          <p:nvSpPr>
            <p:cNvPr id="17" name="文本框 16">
              <a:extLst>
                <a:ext uri="{FF2B5EF4-FFF2-40B4-BE49-F238E27FC236}">
                  <a16:creationId xmlns:a16="http://schemas.microsoft.com/office/drawing/2014/main" id="{45A22CF2-3A5E-4427-8338-D36A138AD876}"/>
                </a:ext>
              </a:extLst>
            </p:cNvPr>
            <p:cNvSpPr txBox="1"/>
            <p:nvPr/>
          </p:nvSpPr>
          <p:spPr>
            <a:xfrm>
              <a:off x="932538" y="2840861"/>
              <a:ext cx="790515" cy="261610"/>
            </a:xfrm>
            <a:prstGeom prst="rect">
              <a:avLst/>
            </a:prstGeom>
            <a:noFill/>
          </p:spPr>
          <p:txBody>
            <a:bodyPr wrap="square" rtlCol="0">
              <a:spAutoFit/>
            </a:bodyPr>
            <a:lstStyle/>
            <a:p>
              <a:r>
                <a:rPr lang="en-US" altLang="zh-CN" sz="1100" dirty="0"/>
                <a:t>LMF</a:t>
              </a:r>
              <a:endParaRPr lang="zh-CN" altLang="en-US" sz="1100" dirty="0"/>
            </a:p>
          </p:txBody>
        </p:sp>
        <p:pic>
          <p:nvPicPr>
            <p:cNvPr id="18" name="图形 17" descr="信号塔">
              <a:extLst>
                <a:ext uri="{FF2B5EF4-FFF2-40B4-BE49-F238E27FC236}">
                  <a16:creationId xmlns:a16="http://schemas.microsoft.com/office/drawing/2014/main" id="{908030B7-66E7-4C8E-96FE-3C318881440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0" y="2089965"/>
              <a:ext cx="549963" cy="696318"/>
            </a:xfrm>
            <a:prstGeom prst="rect">
              <a:avLst/>
            </a:prstGeom>
          </p:spPr>
        </p:pic>
        <p:pic>
          <p:nvPicPr>
            <p:cNvPr id="19" name="图形 18" descr="服务器">
              <a:extLst>
                <a:ext uri="{FF2B5EF4-FFF2-40B4-BE49-F238E27FC236}">
                  <a16:creationId xmlns:a16="http://schemas.microsoft.com/office/drawing/2014/main" id="{9767EF8B-C3C6-47FB-8EDB-EF87A49C508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68375" y="2048475"/>
              <a:ext cx="569927" cy="721595"/>
            </a:xfrm>
            <a:prstGeom prst="rect">
              <a:avLst/>
            </a:prstGeom>
          </p:spPr>
        </p:pic>
        <p:sp>
          <p:nvSpPr>
            <p:cNvPr id="20" name="文本框 19">
              <a:extLst>
                <a:ext uri="{FF2B5EF4-FFF2-40B4-BE49-F238E27FC236}">
                  <a16:creationId xmlns:a16="http://schemas.microsoft.com/office/drawing/2014/main" id="{D3D437C8-8BAE-4B23-A1E3-16740B080417}"/>
                </a:ext>
              </a:extLst>
            </p:cNvPr>
            <p:cNvSpPr txBox="1"/>
            <p:nvPr/>
          </p:nvSpPr>
          <p:spPr>
            <a:xfrm>
              <a:off x="92704" y="2855363"/>
              <a:ext cx="500063" cy="206449"/>
            </a:xfrm>
            <a:prstGeom prst="rect">
              <a:avLst/>
            </a:prstGeom>
            <a:noFill/>
          </p:spPr>
          <p:txBody>
            <a:bodyPr wrap="square" rtlCol="0">
              <a:spAutoFit/>
            </a:bodyPr>
            <a:lstStyle/>
            <a:p>
              <a:r>
                <a:rPr lang="en-US" altLang="zh-CN" sz="1100" dirty="0"/>
                <a:t>RAN</a:t>
              </a:r>
              <a:endParaRPr lang="zh-CN" altLang="en-US" sz="1100" dirty="0"/>
            </a:p>
          </p:txBody>
        </p:sp>
        <p:sp>
          <p:nvSpPr>
            <p:cNvPr id="21" name="箭头: 右 20">
              <a:extLst>
                <a:ext uri="{FF2B5EF4-FFF2-40B4-BE49-F238E27FC236}">
                  <a16:creationId xmlns:a16="http://schemas.microsoft.com/office/drawing/2014/main" id="{57847219-6946-4E1C-937C-B8C9747DBB4D}"/>
                </a:ext>
              </a:extLst>
            </p:cNvPr>
            <p:cNvSpPr/>
            <p:nvPr/>
          </p:nvSpPr>
          <p:spPr>
            <a:xfrm>
              <a:off x="394281" y="2261476"/>
              <a:ext cx="549963" cy="2539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箭头: 右 28">
              <a:extLst>
                <a:ext uri="{FF2B5EF4-FFF2-40B4-BE49-F238E27FC236}">
                  <a16:creationId xmlns:a16="http://schemas.microsoft.com/office/drawing/2014/main" id="{20DD24C8-1A18-4450-B0BF-1570C57D2CA7}"/>
                </a:ext>
              </a:extLst>
            </p:cNvPr>
            <p:cNvSpPr/>
            <p:nvPr/>
          </p:nvSpPr>
          <p:spPr>
            <a:xfrm>
              <a:off x="1358940" y="2250780"/>
              <a:ext cx="823884" cy="2539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文本框 30">
              <a:extLst>
                <a:ext uri="{FF2B5EF4-FFF2-40B4-BE49-F238E27FC236}">
                  <a16:creationId xmlns:a16="http://schemas.microsoft.com/office/drawing/2014/main" id="{36DBBAA8-DB32-470D-8D7C-5BB44A7D8271}"/>
                </a:ext>
              </a:extLst>
            </p:cNvPr>
            <p:cNvSpPr txBox="1"/>
            <p:nvPr/>
          </p:nvSpPr>
          <p:spPr>
            <a:xfrm>
              <a:off x="-9170" y="1793094"/>
              <a:ext cx="1342468" cy="430883"/>
            </a:xfrm>
            <a:prstGeom prst="rect">
              <a:avLst/>
            </a:prstGeom>
            <a:noFill/>
          </p:spPr>
          <p:txBody>
            <a:bodyPr wrap="square" rtlCol="0">
              <a:spAutoFit/>
            </a:bodyPr>
            <a:lstStyle/>
            <a:p>
              <a:pPr algn="ctr"/>
              <a:r>
                <a:rPr lang="en-US" altLang="zh-CN" dirty="0"/>
                <a:t>Positioning </a:t>
              </a:r>
            </a:p>
            <a:p>
              <a:pPr algn="ctr"/>
              <a:r>
                <a:rPr lang="en-US" altLang="zh-CN" dirty="0"/>
                <a:t>Measurement</a:t>
              </a:r>
            </a:p>
            <a:p>
              <a:pPr algn="ctr"/>
              <a:r>
                <a:rPr lang="en-US" altLang="zh-CN" dirty="0"/>
                <a:t> data</a:t>
              </a:r>
              <a:endParaRPr lang="zh-CN" altLang="en-US" dirty="0"/>
            </a:p>
          </p:txBody>
        </p:sp>
        <p:pic>
          <p:nvPicPr>
            <p:cNvPr id="70" name="图形 69" descr="服务器">
              <a:extLst>
                <a:ext uri="{FF2B5EF4-FFF2-40B4-BE49-F238E27FC236}">
                  <a16:creationId xmlns:a16="http://schemas.microsoft.com/office/drawing/2014/main" id="{63DA4474-4908-496F-AB42-24CED246C8F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059678" y="2022025"/>
              <a:ext cx="569927" cy="721595"/>
            </a:xfrm>
            <a:prstGeom prst="rect">
              <a:avLst/>
            </a:prstGeom>
          </p:spPr>
        </p:pic>
        <p:sp>
          <p:nvSpPr>
            <p:cNvPr id="71" name="文本框 70">
              <a:extLst>
                <a:ext uri="{FF2B5EF4-FFF2-40B4-BE49-F238E27FC236}">
                  <a16:creationId xmlns:a16="http://schemas.microsoft.com/office/drawing/2014/main" id="{3C40AF0D-75BF-46EC-A790-71A52C362E8D}"/>
                </a:ext>
              </a:extLst>
            </p:cNvPr>
            <p:cNvSpPr txBox="1"/>
            <p:nvPr/>
          </p:nvSpPr>
          <p:spPr>
            <a:xfrm>
              <a:off x="1113924" y="1805623"/>
              <a:ext cx="1342468" cy="430883"/>
            </a:xfrm>
            <a:prstGeom prst="rect">
              <a:avLst/>
            </a:prstGeom>
            <a:noFill/>
          </p:spPr>
          <p:txBody>
            <a:bodyPr wrap="square" rtlCol="0">
              <a:spAutoFit/>
            </a:bodyPr>
            <a:lstStyle/>
            <a:p>
              <a:pPr algn="ctr"/>
              <a:r>
                <a:rPr lang="en-US" altLang="zh-CN" dirty="0"/>
                <a:t>Positioning </a:t>
              </a:r>
            </a:p>
            <a:p>
              <a:pPr algn="ctr"/>
              <a:r>
                <a:rPr lang="en-US" altLang="zh-CN" dirty="0"/>
                <a:t>Measurement</a:t>
              </a:r>
            </a:p>
            <a:p>
              <a:pPr algn="ctr"/>
              <a:r>
                <a:rPr lang="en-US" altLang="zh-CN" dirty="0"/>
                <a:t> data</a:t>
              </a:r>
              <a:endParaRPr lang="zh-CN" altLang="en-US" dirty="0"/>
            </a:p>
          </p:txBody>
        </p:sp>
      </p:grpSp>
      <p:sp>
        <p:nvSpPr>
          <p:cNvPr id="72" name="矩形 71">
            <a:extLst>
              <a:ext uri="{FF2B5EF4-FFF2-40B4-BE49-F238E27FC236}">
                <a16:creationId xmlns:a16="http://schemas.microsoft.com/office/drawing/2014/main" id="{A911689F-70A4-40FA-ACC2-BF212322A2BF}"/>
              </a:ext>
            </a:extLst>
          </p:cNvPr>
          <p:cNvSpPr/>
          <p:nvPr/>
        </p:nvSpPr>
        <p:spPr>
          <a:xfrm>
            <a:off x="655461" y="3458604"/>
            <a:ext cx="3782176" cy="307777"/>
          </a:xfrm>
          <a:prstGeom prst="rect">
            <a:avLst/>
          </a:prstGeom>
        </p:spPr>
        <p:txBody>
          <a:bodyPr wrap="square">
            <a:spAutoFit/>
          </a:bodyPr>
          <a:lstStyle/>
          <a:p>
            <a:pPr algn="ctr">
              <a:spcAft>
                <a:spcPts val="1200"/>
              </a:spcAft>
            </a:pPr>
            <a:r>
              <a:rPr lang="en-GB" sz="1400" dirty="0">
                <a:solidFill>
                  <a:prstClr val="black"/>
                </a:solidFill>
                <a:cs typeface="Times New Roman" panose="02020603050405020304" pitchFamily="18" charset="0"/>
              </a:rPr>
              <a:t>Fig1: AI based positioning </a:t>
            </a:r>
            <a:endParaRPr lang="en-US" sz="1400" dirty="0">
              <a:solidFill>
                <a:prstClr val="black"/>
              </a:solidFill>
              <a:cs typeface="Times New Roman" panose="02020603050405020304" pitchFamily="18" charset="0"/>
            </a:endParaRPr>
          </a:p>
        </p:txBody>
      </p:sp>
      <p:sp>
        <p:nvSpPr>
          <p:cNvPr id="3" name="矩形 2">
            <a:extLst>
              <a:ext uri="{FF2B5EF4-FFF2-40B4-BE49-F238E27FC236}">
                <a16:creationId xmlns:a16="http://schemas.microsoft.com/office/drawing/2014/main" id="{FE7F7599-5B13-402A-AA53-7B98BDB89A6F}"/>
              </a:ext>
            </a:extLst>
          </p:cNvPr>
          <p:cNvSpPr/>
          <p:nvPr/>
        </p:nvSpPr>
        <p:spPr>
          <a:xfrm>
            <a:off x="-38958" y="5921600"/>
            <a:ext cx="9121365" cy="461665"/>
          </a:xfrm>
          <a:prstGeom prst="rect">
            <a:avLst/>
          </a:prstGeom>
        </p:spPr>
        <p:txBody>
          <a:bodyPr wrap="square">
            <a:spAutoFit/>
          </a:bodyPr>
          <a:lstStyle/>
          <a:p>
            <a:pPr marL="514350" indent="-342900">
              <a:spcAft>
                <a:spcPts val="336"/>
              </a:spcAft>
              <a:defRPr/>
            </a:pPr>
            <a:r>
              <a:rPr lang="en-US" altLang="zh-CN" sz="1200" b="1" dirty="0"/>
              <a:t>        Proposal2:</a:t>
            </a:r>
            <a:r>
              <a:rPr lang="zh-CN" altLang="en-US" sz="1200" b="1" dirty="0"/>
              <a:t> </a:t>
            </a:r>
            <a:r>
              <a:rPr lang="en-US" altLang="zh-CN" sz="1200" b="1" dirty="0"/>
              <a:t>under the 6G data framework,</a:t>
            </a:r>
            <a:r>
              <a:rPr lang="zh-CN" altLang="en-US" sz="1200" b="1" dirty="0"/>
              <a:t> </a:t>
            </a:r>
            <a:r>
              <a:rPr lang="en-US" altLang="zh-CN" sz="1200" b="1" dirty="0"/>
              <a:t>SA2 shall start the study whether and how to collect data from RAN to CN by coordinating with RAN and SA5 (if needed)</a:t>
            </a:r>
          </a:p>
        </p:txBody>
      </p:sp>
    </p:spTree>
    <p:extLst>
      <p:ext uri="{BB962C8B-B14F-4D97-AF65-F5344CB8AC3E}">
        <p14:creationId xmlns:p14="http://schemas.microsoft.com/office/powerpoint/2010/main" val="424675664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8754" y="204461"/>
            <a:ext cx="7540209" cy="813391"/>
          </a:xfrm>
        </p:spPr>
        <p:txBody>
          <a:bodyPr/>
          <a:lstStyle/>
          <a:p>
            <a:pPr algn="l"/>
            <a:r>
              <a:rPr lang="en-US" sz="2800" b="1" dirty="0"/>
              <a:t>Way forward for 6G data framework</a:t>
            </a:r>
            <a:endParaRPr lang="en-US" dirty="0"/>
          </a:p>
        </p:txBody>
      </p:sp>
      <p:sp>
        <p:nvSpPr>
          <p:cNvPr id="22" name="Content Placeholder 7">
            <a:extLst>
              <a:ext uri="{FF2B5EF4-FFF2-40B4-BE49-F238E27FC236}">
                <a16:creationId xmlns:a16="http://schemas.microsoft.com/office/drawing/2014/main" id="{15B4F760-B51E-43F5-A71F-3097179B06A3}"/>
              </a:ext>
            </a:extLst>
          </p:cNvPr>
          <p:cNvSpPr txBox="1">
            <a:spLocks/>
          </p:cNvSpPr>
          <p:nvPr/>
        </p:nvSpPr>
        <p:spPr>
          <a:xfrm>
            <a:off x="158754" y="1507119"/>
            <a:ext cx="8751347" cy="4287240"/>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514350" indent="-342900">
              <a:spcAft>
                <a:spcPts val="600"/>
              </a:spcAft>
              <a:defRPr/>
            </a:pPr>
            <a:r>
              <a:rPr lang="en-US" altLang="zh-CN" sz="2400" dirty="0"/>
              <a:t>Proposal 1:</a:t>
            </a:r>
            <a:r>
              <a:rPr lang="zh-CN" altLang="en-US" sz="2400" dirty="0"/>
              <a:t> </a:t>
            </a:r>
            <a:r>
              <a:rPr lang="en-US" altLang="zh-CN" sz="2400" dirty="0"/>
              <a:t>6G should follow 5G job split unless very serious problem(s) identified:</a:t>
            </a:r>
          </a:p>
          <a:p>
            <a:pPr marL="800100" lvl="1" indent="-342900">
              <a:spcAft>
                <a:spcPts val="600"/>
              </a:spcAft>
              <a:defRPr/>
            </a:pPr>
            <a:r>
              <a:rPr lang="en-US" altLang="zh-CN" dirty="0">
                <a:cs typeface="+mn-cs"/>
              </a:rPr>
              <a:t>SA2 is responsible for per UE per service data framework </a:t>
            </a:r>
          </a:p>
          <a:p>
            <a:pPr marL="800100" lvl="1" indent="-342900">
              <a:spcAft>
                <a:spcPts val="600"/>
              </a:spcAft>
              <a:defRPr/>
            </a:pPr>
            <a:r>
              <a:rPr lang="en-US" altLang="zh-CN" dirty="0">
                <a:cs typeface="+mn-cs"/>
              </a:rPr>
              <a:t>SA5 is responsible for management data collection </a:t>
            </a:r>
          </a:p>
          <a:p>
            <a:pPr marL="800100" lvl="1" indent="-342900">
              <a:spcAft>
                <a:spcPts val="600"/>
              </a:spcAft>
              <a:defRPr/>
            </a:pPr>
            <a:r>
              <a:rPr lang="en-US" altLang="zh-CN" dirty="0">
                <a:cs typeface="+mn-cs"/>
              </a:rPr>
              <a:t>SA2 and SA5 perform coordination when necessary</a:t>
            </a:r>
          </a:p>
          <a:p>
            <a:pPr marL="514350" indent="-342900">
              <a:spcAft>
                <a:spcPts val="600"/>
              </a:spcAft>
              <a:defRPr/>
            </a:pPr>
            <a:r>
              <a:rPr lang="en-US" altLang="zh-CN" sz="2400" dirty="0"/>
              <a:t>Proposal 2:</a:t>
            </a:r>
            <a:r>
              <a:rPr lang="zh-CN" altLang="en-US" sz="2400" dirty="0"/>
              <a:t> </a:t>
            </a:r>
            <a:r>
              <a:rPr lang="en-US" altLang="zh-CN" sz="2400" dirty="0"/>
              <a:t>under the 6G data framework, SA2 shall start the study whether and how to collect data from RAN to CN by coordinating with RAN and SA5 (if needed)</a:t>
            </a:r>
          </a:p>
        </p:txBody>
      </p:sp>
    </p:spTree>
    <p:extLst>
      <p:ext uri="{BB962C8B-B14F-4D97-AF65-F5344CB8AC3E}">
        <p14:creationId xmlns:p14="http://schemas.microsoft.com/office/powerpoint/2010/main" val="186988898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a:extLst>
              <a:ext uri="{FF2B5EF4-FFF2-40B4-BE49-F238E27FC236}">
                <a16:creationId xmlns:a16="http://schemas.microsoft.com/office/drawing/2014/main" id="{A44A5FDD-3275-428B-87A3-A6EBA598BB7D}"/>
              </a:ext>
            </a:extLst>
          </p:cNvPr>
          <p:cNvSpPr>
            <a:spLocks noGrp="1"/>
          </p:cNvSpPr>
          <p:nvPr>
            <p:ph type="ctrTitle"/>
          </p:nvPr>
        </p:nvSpPr>
        <p:spPr>
          <a:xfrm>
            <a:off x="685800" y="2130426"/>
            <a:ext cx="7772400" cy="1470025"/>
          </a:xfrm>
        </p:spPr>
        <p:txBody>
          <a:bodyPr/>
          <a:lstStyle/>
          <a:p>
            <a:r>
              <a:rPr lang="en-US" dirty="0"/>
              <a:t>T</a:t>
            </a:r>
            <a:r>
              <a:rPr lang="en-US" altLang="zh-CN" dirty="0"/>
              <a:t>hank You</a:t>
            </a:r>
            <a:endParaRPr lang="en-US" dirty="0"/>
          </a:p>
        </p:txBody>
      </p:sp>
    </p:spTree>
    <p:extLst>
      <p:ext uri="{BB962C8B-B14F-4D97-AF65-F5344CB8AC3E}">
        <p14:creationId xmlns:p14="http://schemas.microsoft.com/office/powerpoint/2010/main" val="3208604532"/>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4125</TotalTime>
  <Words>864</Words>
  <Application>Microsoft Office PowerPoint</Application>
  <PresentationFormat>全屏显示(4:3)</PresentationFormat>
  <Paragraphs>120</Paragraphs>
  <Slides>6</Slides>
  <Notes>5</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15" baseType="lpstr">
      <vt:lpstr>Arial </vt:lpstr>
      <vt:lpstr>맑은 고딕</vt:lpstr>
      <vt:lpstr>等线</vt:lpstr>
      <vt:lpstr>宋体</vt:lpstr>
      <vt:lpstr>Arial</vt:lpstr>
      <vt:lpstr>Calibri</vt:lpstr>
      <vt:lpstr>Times New Roman</vt:lpstr>
      <vt:lpstr>Office Theme</vt:lpstr>
      <vt:lpstr>Visio</vt:lpstr>
      <vt:lpstr>Way forward for 6G data framework in SA2</vt:lpstr>
      <vt:lpstr>Current Status after SA2#170</vt:lpstr>
      <vt:lpstr> 5G data collection for AIML (in general)  </vt:lpstr>
      <vt:lpstr> 5G data collection (RAN data)-1/2  </vt:lpstr>
      <vt:lpstr>Way forward for 6G data framework</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FS_AIML_CN Status Report</dc:title>
  <dc:creator>程思涵</dc:creator>
  <cp:lastModifiedBy>xiaobo1</cp:lastModifiedBy>
  <cp:revision>293</cp:revision>
  <dcterms:modified xsi:type="dcterms:W3CDTF">2025-09-09T10:50:35Z</dcterms:modified>
</cp:coreProperties>
</file>